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0"/>
  </p:notesMasterIdLst>
  <p:sldIdLst>
    <p:sldId id="287" r:id="rId2"/>
    <p:sldId id="315" r:id="rId3"/>
    <p:sldId id="316" r:id="rId4"/>
    <p:sldId id="317" r:id="rId5"/>
    <p:sldId id="319" r:id="rId6"/>
    <p:sldId id="320" r:id="rId7"/>
    <p:sldId id="294" r:id="rId8"/>
    <p:sldId id="321" r:id="rId9"/>
    <p:sldId id="322" r:id="rId10"/>
    <p:sldId id="323" r:id="rId11"/>
    <p:sldId id="324" r:id="rId12"/>
    <p:sldId id="299" r:id="rId13"/>
    <p:sldId id="300" r:id="rId14"/>
    <p:sldId id="301" r:id="rId15"/>
    <p:sldId id="335" r:id="rId16"/>
    <p:sldId id="327" r:id="rId17"/>
    <p:sldId id="328" r:id="rId18"/>
    <p:sldId id="330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5" autoAdjust="0"/>
    <p:restoredTop sz="94610"/>
  </p:normalViewPr>
  <p:slideViewPr>
    <p:cSldViewPr snapToGrid="0" snapToObjects="1">
      <p:cViewPr>
        <p:scale>
          <a:sx n="115" d="100"/>
          <a:sy n="115" d="100"/>
        </p:scale>
        <p:origin x="7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971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4032"/>
            <a:ext cx="9144000" cy="514553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2B4F3ED-101F-0127-DC6F-19511E4D2F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784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811" y="1885690"/>
            <a:ext cx="1471054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9327" b="1" dirty="0">
                <a:solidFill>
                  <a:srgbClr val="DC8060">
                    <a:alpha val="90000"/>
                  </a:srgbClr>
                </a:solidFill>
              </a:rPr>
              <a:t>07</a:t>
            </a:r>
            <a:endParaRPr lang="en-US" sz="9327" dirty="0"/>
          </a:p>
        </p:txBody>
      </p:sp>
      <p:sp>
        <p:nvSpPr>
          <p:cNvPr id="4" name="Text 1"/>
          <p:cNvSpPr/>
          <p:nvPr/>
        </p:nvSpPr>
        <p:spPr>
          <a:xfrm>
            <a:off x="3042679" y="1688604"/>
            <a:ext cx="25708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TEMA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3042679" y="2026146"/>
            <a:ext cx="2570857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Sesgos y
Heurísticas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3042679" y="3246276"/>
            <a:ext cx="2570857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86" dirty="0">
                <a:solidFill>
                  <a:srgbClr val="E0EBEB"/>
                </a:solidFill>
              </a:rPr>
              <a:t>Los atajos que nos engañan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3847504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7884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RESUMEN T7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El perfil del Sistema Automático</a:t>
            </a:r>
            <a:endParaRPr lang="en-US" sz="2121" dirty="0"/>
          </a:p>
        </p:txBody>
      </p:sp>
      <p:sp>
        <p:nvSpPr>
          <p:cNvPr id="7" name="Shape 4"/>
          <p:cNvSpPr/>
          <p:nvPr/>
        </p:nvSpPr>
        <p:spPr>
          <a:xfrm>
            <a:off x="571500" y="1421606"/>
            <a:ext cx="3893344" cy="12526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571500" y="1421606"/>
            <a:ext cx="3893344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4457700" y="1421606"/>
            <a:ext cx="7144" cy="1252640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571500" y="2667102"/>
            <a:ext cx="3893344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571500" y="1421606"/>
            <a:ext cx="35719" cy="1252640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3995058" y="1564481"/>
            <a:ext cx="32691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16" b="1" dirty="0">
                <a:solidFill>
                  <a:srgbClr val="F2F7F7"/>
                </a:solidFill>
              </a:rPr>
              <a:t>01</a:t>
            </a:r>
            <a:endParaRPr lang="en-US" sz="2016" dirty="0"/>
          </a:p>
        </p:txBody>
      </p:sp>
      <p:sp>
        <p:nvSpPr>
          <p:cNvPr id="13" name="Text 10"/>
          <p:cNvSpPr/>
          <p:nvPr/>
        </p:nvSpPr>
        <p:spPr>
          <a:xfrm>
            <a:off x="750094" y="1600200"/>
            <a:ext cx="353615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2A5058"/>
                </a:solidFill>
              </a:rPr>
              <a:t>Reactivo</a:t>
            </a:r>
            <a:endParaRPr lang="en-US" sz="1193" dirty="0"/>
          </a:p>
        </p:txBody>
      </p:sp>
      <p:sp>
        <p:nvSpPr>
          <p:cNvPr id="14" name="Text 11"/>
          <p:cNvSpPr/>
          <p:nvPr/>
        </p:nvSpPr>
        <p:spPr>
          <a:xfrm>
            <a:off x="750094" y="1941314"/>
            <a:ext cx="3536156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Responde a instintos e impulsos antes de cualquier deliberación consciente. Es una respuesta, no una elección.</a:t>
            </a:r>
            <a:endParaRPr lang="en-US" sz="942" dirty="0"/>
          </a:p>
        </p:txBody>
      </p:sp>
      <p:sp>
        <p:nvSpPr>
          <p:cNvPr id="15" name="Shape 12"/>
          <p:cNvSpPr/>
          <p:nvPr/>
        </p:nvSpPr>
        <p:spPr>
          <a:xfrm>
            <a:off x="4679156" y="1421606"/>
            <a:ext cx="3893344" cy="12526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4679156" y="1421606"/>
            <a:ext cx="3893344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4"/>
          <p:cNvSpPr/>
          <p:nvPr/>
        </p:nvSpPr>
        <p:spPr>
          <a:xfrm>
            <a:off x="8565356" y="1421606"/>
            <a:ext cx="7144" cy="1252640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5"/>
          <p:cNvSpPr/>
          <p:nvPr/>
        </p:nvSpPr>
        <p:spPr>
          <a:xfrm>
            <a:off x="4679156" y="2667102"/>
            <a:ext cx="3893344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6"/>
          <p:cNvSpPr/>
          <p:nvPr/>
        </p:nvSpPr>
        <p:spPr>
          <a:xfrm>
            <a:off x="4679156" y="1421606"/>
            <a:ext cx="35719" cy="1252640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Text 17"/>
          <p:cNvSpPr/>
          <p:nvPr/>
        </p:nvSpPr>
        <p:spPr>
          <a:xfrm>
            <a:off x="8102715" y="1564481"/>
            <a:ext cx="32691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16" b="1" dirty="0">
                <a:solidFill>
                  <a:srgbClr val="F2F7F7"/>
                </a:solidFill>
              </a:rPr>
              <a:t>02</a:t>
            </a:r>
            <a:endParaRPr lang="en-US" sz="2016" dirty="0"/>
          </a:p>
        </p:txBody>
      </p:sp>
      <p:sp>
        <p:nvSpPr>
          <p:cNvPr id="21" name="Text 18"/>
          <p:cNvSpPr/>
          <p:nvPr/>
        </p:nvSpPr>
        <p:spPr>
          <a:xfrm>
            <a:off x="4857750" y="1600200"/>
            <a:ext cx="353615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2A5058"/>
                </a:solidFill>
              </a:rPr>
              <a:t>Veloz-Inmediato</a:t>
            </a:r>
            <a:endParaRPr lang="en-US" sz="1193" dirty="0"/>
          </a:p>
        </p:txBody>
      </p:sp>
      <p:sp>
        <p:nvSpPr>
          <p:cNvPr id="22" name="Text 19"/>
          <p:cNvSpPr/>
          <p:nvPr/>
        </p:nvSpPr>
        <p:spPr>
          <a:xfrm>
            <a:off x="4857750" y="1941314"/>
            <a:ext cx="3536156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Genera respuestas en fracciones de segundo. Prioriza la velocidad sobre la precisión para garantizar supervivencia.</a:t>
            </a:r>
            <a:endParaRPr lang="en-US" sz="942" dirty="0"/>
          </a:p>
        </p:txBody>
      </p:sp>
      <p:sp>
        <p:nvSpPr>
          <p:cNvPr id="23" name="Shape 20"/>
          <p:cNvSpPr/>
          <p:nvPr/>
        </p:nvSpPr>
        <p:spPr>
          <a:xfrm>
            <a:off x="571500" y="2888559"/>
            <a:ext cx="3893344" cy="12526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Shape 21"/>
          <p:cNvSpPr/>
          <p:nvPr/>
        </p:nvSpPr>
        <p:spPr>
          <a:xfrm>
            <a:off x="571500" y="2888559"/>
            <a:ext cx="3893344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Shape 22"/>
          <p:cNvSpPr/>
          <p:nvPr/>
        </p:nvSpPr>
        <p:spPr>
          <a:xfrm>
            <a:off x="4457700" y="2888559"/>
            <a:ext cx="7144" cy="1252640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Shape 23"/>
          <p:cNvSpPr/>
          <p:nvPr/>
        </p:nvSpPr>
        <p:spPr>
          <a:xfrm>
            <a:off x="571500" y="4134055"/>
            <a:ext cx="3893344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24"/>
          <p:cNvSpPr/>
          <p:nvPr/>
        </p:nvSpPr>
        <p:spPr>
          <a:xfrm>
            <a:off x="571500" y="2888559"/>
            <a:ext cx="35719" cy="1252640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Text 25"/>
          <p:cNvSpPr/>
          <p:nvPr/>
        </p:nvSpPr>
        <p:spPr>
          <a:xfrm>
            <a:off x="3995058" y="3017146"/>
            <a:ext cx="32691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16" b="1" dirty="0">
                <a:solidFill>
                  <a:srgbClr val="F2F7F7"/>
                </a:solidFill>
              </a:rPr>
              <a:t>03</a:t>
            </a:r>
            <a:endParaRPr lang="en-US" sz="2016" dirty="0"/>
          </a:p>
        </p:txBody>
      </p:sp>
      <p:sp>
        <p:nvSpPr>
          <p:cNvPr id="29" name="Text 26"/>
          <p:cNvSpPr/>
          <p:nvPr/>
        </p:nvSpPr>
        <p:spPr>
          <a:xfrm>
            <a:off x="750094" y="3052865"/>
            <a:ext cx="353615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2A5058"/>
                </a:solidFill>
              </a:rPr>
              <a:t>Emocional</a:t>
            </a:r>
            <a:endParaRPr lang="en-US" sz="1193" dirty="0"/>
          </a:p>
        </p:txBody>
      </p:sp>
      <p:sp>
        <p:nvSpPr>
          <p:cNvPr id="30" name="Text 27"/>
          <p:cNvSpPr/>
          <p:nvPr/>
        </p:nvSpPr>
        <p:spPr>
          <a:xfrm>
            <a:off x="750094" y="3393979"/>
            <a:ext cx="3536156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Trabaja con sentimientos viscerales, produciendo conclusiones rápidas de tipo "bueno/malo" o "acercarse/alejarse".</a:t>
            </a:r>
            <a:endParaRPr lang="en-US" sz="942" dirty="0"/>
          </a:p>
        </p:txBody>
      </p:sp>
      <p:sp>
        <p:nvSpPr>
          <p:cNvPr id="31" name="Shape 28"/>
          <p:cNvSpPr/>
          <p:nvPr/>
        </p:nvSpPr>
        <p:spPr>
          <a:xfrm>
            <a:off x="4679156" y="2874271"/>
            <a:ext cx="3893344" cy="123835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2" name="Shape 29"/>
          <p:cNvSpPr/>
          <p:nvPr/>
        </p:nvSpPr>
        <p:spPr>
          <a:xfrm>
            <a:off x="4679156" y="2874271"/>
            <a:ext cx="3893344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3" name="Shape 30"/>
          <p:cNvSpPr/>
          <p:nvPr/>
        </p:nvSpPr>
        <p:spPr>
          <a:xfrm>
            <a:off x="8565356" y="2874271"/>
            <a:ext cx="7144" cy="1238352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4" name="Shape 31"/>
          <p:cNvSpPr/>
          <p:nvPr/>
        </p:nvSpPr>
        <p:spPr>
          <a:xfrm>
            <a:off x="4679156" y="4105480"/>
            <a:ext cx="3893344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Shape 32"/>
          <p:cNvSpPr/>
          <p:nvPr/>
        </p:nvSpPr>
        <p:spPr>
          <a:xfrm>
            <a:off x="4679156" y="2874271"/>
            <a:ext cx="35719" cy="1238352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6" name="Text 33"/>
          <p:cNvSpPr/>
          <p:nvPr/>
        </p:nvSpPr>
        <p:spPr>
          <a:xfrm>
            <a:off x="8102715" y="3017146"/>
            <a:ext cx="32691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16" b="1" dirty="0">
                <a:solidFill>
                  <a:srgbClr val="F2F7F7"/>
                </a:solidFill>
              </a:rPr>
              <a:t>04</a:t>
            </a:r>
            <a:endParaRPr lang="en-US" sz="2016" dirty="0"/>
          </a:p>
        </p:txBody>
      </p:sp>
      <p:sp>
        <p:nvSpPr>
          <p:cNvPr id="37" name="Text 34"/>
          <p:cNvSpPr/>
          <p:nvPr/>
        </p:nvSpPr>
        <p:spPr>
          <a:xfrm>
            <a:off x="4857750" y="3052865"/>
            <a:ext cx="353615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2A5058"/>
                </a:solidFill>
              </a:rPr>
              <a:t>Condicionado</a:t>
            </a:r>
            <a:endParaRPr lang="en-US" sz="1193" dirty="0"/>
          </a:p>
        </p:txBody>
      </p:sp>
      <p:sp>
        <p:nvSpPr>
          <p:cNvPr id="38" name="Text 35"/>
          <p:cNvSpPr/>
          <p:nvPr/>
        </p:nvSpPr>
        <p:spPr>
          <a:xfrm>
            <a:off x="4857750" y="3393979"/>
            <a:ext cx="3536156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Opera bajo la influencia rígida de patrones aprendidos (T3) y sesgos cognitivos (T7).</a:t>
            </a:r>
            <a:endParaRPr lang="en-US" sz="942" dirty="0"/>
          </a:p>
        </p:txBody>
      </p:sp>
      <p:sp>
        <p:nvSpPr>
          <p:cNvPr id="39" name="Shape 36"/>
          <p:cNvSpPr/>
          <p:nvPr/>
        </p:nvSpPr>
        <p:spPr>
          <a:xfrm>
            <a:off x="571500" y="4326936"/>
            <a:ext cx="8001000" cy="480417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0" name="Text 37"/>
          <p:cNvSpPr/>
          <p:nvPr/>
        </p:nvSpPr>
        <p:spPr>
          <a:xfrm>
            <a:off x="571500" y="4326936"/>
            <a:ext cx="8001000" cy="480417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Este sistema no es un defecto de diseño; es la </a:t>
            </a:r>
            <a:r>
              <a:rPr lang="en-US" sz="987" b="1" dirty="0">
                <a:solidFill>
                  <a:srgbClr val="DC8060"/>
                </a:solidFill>
              </a:rPr>
              <a:t>arquitectura básica</a:t>
            </a:r>
            <a:r>
              <a:rPr lang="en-US" sz="987" b="1" dirty="0">
                <a:solidFill>
                  <a:srgbClr val="FFFFFF"/>
                </a:solidFill>
              </a:rPr>
              <a:t> del procesamiento mental.</a:t>
            </a:r>
            <a:endParaRPr lang="en-US" sz="987" dirty="0"/>
          </a:p>
        </p:txBody>
      </p:sp>
    </p:spTree>
    <p:extLst>
      <p:ext uri="{BB962C8B-B14F-4D97-AF65-F5344CB8AC3E}">
        <p14:creationId xmlns:p14="http://schemas.microsoft.com/office/powerpoint/2010/main" val="390307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533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REFLEXIÓN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Tus sesgos favoritos</a:t>
            </a:r>
            <a:endParaRPr lang="en-US" sz="2121" dirty="0"/>
          </a:p>
        </p:txBody>
      </p:sp>
      <p:sp>
        <p:nvSpPr>
          <p:cNvPr id="7" name="Shape 4"/>
          <p:cNvSpPr/>
          <p:nvPr/>
        </p:nvSpPr>
        <p:spPr>
          <a:xfrm>
            <a:off x="571500" y="1493044"/>
            <a:ext cx="4183391" cy="1102928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785813" y="1707356"/>
            <a:ext cx="32691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16" b="1" dirty="0">
                <a:solidFill>
                  <a:srgbClr val="DC8060">
                    <a:alpha val="80000"/>
                  </a:srgbClr>
                </a:solidFill>
              </a:rPr>
              <a:t>01</a:t>
            </a:r>
            <a:endParaRPr lang="en-US" sz="2016" dirty="0"/>
          </a:p>
        </p:txBody>
      </p:sp>
      <p:sp>
        <p:nvSpPr>
          <p:cNvPr id="9" name="Text 6"/>
          <p:cNvSpPr/>
          <p:nvPr/>
        </p:nvSpPr>
        <p:spPr>
          <a:xfrm>
            <a:off x="1291317" y="1707356"/>
            <a:ext cx="3249262" cy="6600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2A3A3A"/>
                </a:solidFill>
              </a:rPr>
              <a:t>¿Cuáles son tus sesgos más frecuentes? ¿El optimismo excesivo? ¿La búsqueda de confirmación?</a:t>
            </a:r>
            <a:endParaRPr lang="en-US" sz="1159" dirty="0"/>
          </a:p>
        </p:txBody>
      </p:sp>
      <p:sp>
        <p:nvSpPr>
          <p:cNvPr id="10" name="Shape 7"/>
          <p:cNvSpPr/>
          <p:nvPr/>
        </p:nvSpPr>
        <p:spPr>
          <a:xfrm>
            <a:off x="571500" y="2795997"/>
            <a:ext cx="4183391" cy="1102928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785813" y="3010309"/>
            <a:ext cx="32691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16" b="1" dirty="0">
                <a:solidFill>
                  <a:srgbClr val="DC8060">
                    <a:alpha val="80000"/>
                  </a:srgbClr>
                </a:solidFill>
              </a:rPr>
              <a:t>02</a:t>
            </a:r>
            <a:endParaRPr lang="en-US" sz="2016" dirty="0"/>
          </a:p>
        </p:txBody>
      </p:sp>
      <p:sp>
        <p:nvSpPr>
          <p:cNvPr id="12" name="Text 9"/>
          <p:cNvSpPr/>
          <p:nvPr/>
        </p:nvSpPr>
        <p:spPr>
          <a:xfrm>
            <a:off x="1291317" y="3010309"/>
            <a:ext cx="3249262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2A3A3A"/>
                </a:solidFill>
              </a:rPr>
              <a:t>¿En qué decisiones recientes podrías haber sido "víctima" de un sesgo sin darte cuenta?</a:t>
            </a:r>
            <a:endParaRPr lang="en-US" sz="1159" dirty="0"/>
          </a:p>
        </p:txBody>
      </p:sp>
      <p:sp>
        <p:nvSpPr>
          <p:cNvPr id="13" name="Shape 10"/>
          <p:cNvSpPr/>
          <p:nvPr/>
        </p:nvSpPr>
        <p:spPr>
          <a:xfrm>
            <a:off x="571500" y="3878945"/>
            <a:ext cx="4183391" cy="882923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785813" y="4093257"/>
            <a:ext cx="32691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16" b="1" dirty="0">
                <a:solidFill>
                  <a:srgbClr val="DC8060">
                    <a:alpha val="80000"/>
                  </a:srgbClr>
                </a:solidFill>
              </a:rPr>
              <a:t>03</a:t>
            </a:r>
            <a:endParaRPr lang="en-US" sz="2016" dirty="0"/>
          </a:p>
        </p:txBody>
      </p:sp>
      <p:sp>
        <p:nvSpPr>
          <p:cNvPr id="15" name="Text 12"/>
          <p:cNvSpPr/>
          <p:nvPr/>
        </p:nvSpPr>
        <p:spPr>
          <a:xfrm>
            <a:off x="1291317" y="4093257"/>
            <a:ext cx="3249262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2A3A3A"/>
                </a:solidFill>
              </a:rPr>
              <a:t>¿Qué estructuras o procesos tienes diseñados para compensarlos?</a:t>
            </a:r>
            <a:endParaRPr lang="en-US" sz="1159" dirty="0"/>
          </a:p>
        </p:txBody>
      </p:sp>
      <p:sp>
        <p:nvSpPr>
          <p:cNvPr id="16" name="Shape 13"/>
          <p:cNvSpPr/>
          <p:nvPr/>
        </p:nvSpPr>
        <p:spPr>
          <a:xfrm>
            <a:off x="5183516" y="1493044"/>
            <a:ext cx="3388984" cy="3254536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4"/>
          <p:cNvSpPr/>
          <p:nvPr/>
        </p:nvSpPr>
        <p:spPr>
          <a:xfrm>
            <a:off x="5183516" y="1493044"/>
            <a:ext cx="28575" cy="3254536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5486400" y="1778794"/>
            <a:ext cx="2800350" cy="25360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2A5058"/>
                </a:solidFill>
              </a:rPr>
              <a:t>Conexiones Futuras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5486400" y="2246709"/>
            <a:ext cx="28003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89088"/>
                </a:solidFill>
              </a:rPr>
              <a:t>MÓDULO 05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5486400" y="2418159"/>
            <a:ext cx="28003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Los </a:t>
            </a:r>
            <a:r>
              <a:rPr lang="en-US" sz="885" b="1" dirty="0">
                <a:solidFill>
                  <a:srgbClr val="2A5058"/>
                </a:solidFill>
              </a:rPr>
              <a:t>sesgos interpersonales</a:t>
            </a:r>
            <a:r>
              <a:rPr lang="en-US" sz="942" dirty="0">
                <a:solidFill>
                  <a:srgbClr val="5A6A6A"/>
                </a:solidFill>
              </a:rPr>
              <a:t> distorsionan cómo vemos al otro.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5486400" y="2956787"/>
            <a:ext cx="28003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89088"/>
                </a:solidFill>
              </a:rPr>
              <a:t>MÓDULO 06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5486400" y="3128237"/>
            <a:ext cx="28003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Los </a:t>
            </a:r>
            <a:r>
              <a:rPr lang="en-US" sz="885" b="1" dirty="0">
                <a:solidFill>
                  <a:srgbClr val="2A5058"/>
                </a:solidFill>
              </a:rPr>
              <a:t>secuestradores de la atención</a:t>
            </a:r>
            <a:r>
              <a:rPr lang="en-US" sz="942" dirty="0">
                <a:solidFill>
                  <a:srgbClr val="5A6A6A"/>
                </a:solidFill>
              </a:rPr>
              <a:t> son manifestaciones de estos sesgos.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5486400" y="3666865"/>
            <a:ext cx="28003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89088"/>
                </a:solidFill>
              </a:rPr>
              <a:t>MÓDULO 07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5486400" y="3838315"/>
            <a:ext cx="28003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Los </a:t>
            </a:r>
            <a:r>
              <a:rPr lang="en-US" sz="885" b="1" dirty="0">
                <a:solidFill>
                  <a:srgbClr val="2A5058"/>
                </a:solidFill>
              </a:rPr>
              <a:t>puntos ciegos éticos</a:t>
            </a:r>
            <a:r>
              <a:rPr lang="en-US" sz="942" dirty="0">
                <a:solidFill>
                  <a:srgbClr val="5A6A6A"/>
                </a:solidFill>
              </a:rPr>
              <a:t> emergen de estos mismos mecanismos.</a:t>
            </a:r>
            <a:endParaRPr lang="en-US" sz="942" dirty="0"/>
          </a:p>
        </p:txBody>
      </p:sp>
    </p:spTree>
    <p:extLst>
      <p:ext uri="{BB962C8B-B14F-4D97-AF65-F5344CB8AC3E}">
        <p14:creationId xmlns:p14="http://schemas.microsoft.com/office/powerpoint/2010/main" val="377733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29535" y="1042653"/>
            <a:ext cx="4884902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182" b="1" dirty="0">
                <a:solidFill>
                  <a:srgbClr val="DC8060"/>
                </a:solidFill>
              </a:rPr>
              <a:t>¿HAY SALIDA?</a:t>
            </a:r>
            <a:endParaRPr lang="en-US" sz="5182" dirty="0"/>
          </a:p>
        </p:txBody>
      </p:sp>
      <p:sp>
        <p:nvSpPr>
          <p:cNvPr id="4" name="Text 1"/>
          <p:cNvSpPr/>
          <p:nvPr/>
        </p:nvSpPr>
        <p:spPr>
          <a:xfrm>
            <a:off x="2024149" y="2042778"/>
            <a:ext cx="4359155" cy="6150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E0EBEB"/>
                </a:solidFill>
              </a:rPr>
              <a:t>Si los sesgos son el hardware,
¿existe alguna forma de intervenir?</a:t>
            </a:r>
            <a:endParaRPr lang="en-US" sz="1704" dirty="0"/>
          </a:p>
        </p:txBody>
      </p:sp>
      <p:sp>
        <p:nvSpPr>
          <p:cNvPr id="5" name="Shape 2"/>
          <p:cNvSpPr/>
          <p:nvPr/>
        </p:nvSpPr>
        <p:spPr>
          <a:xfrm>
            <a:off x="1719746" y="3111438"/>
            <a:ext cx="5704508" cy="989409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2084077" y="3332894"/>
            <a:ext cx="4975845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La respuesta está en un recurso que llevas contigo:
 </a:t>
            </a:r>
            <a:r>
              <a:rPr lang="en-US" sz="1397" b="1" kern="0" spc="2" dirty="0">
                <a:solidFill>
                  <a:srgbClr val="DC8060"/>
                </a:solidFill>
              </a:rPr>
              <a:t>TU ATENCIÓN</a:t>
            </a:r>
            <a:endParaRPr lang="en-US" sz="1397" dirty="0"/>
          </a:p>
        </p:txBody>
      </p:sp>
    </p:spTree>
    <p:extLst>
      <p:ext uri="{BB962C8B-B14F-4D97-AF65-F5344CB8AC3E}">
        <p14:creationId xmlns:p14="http://schemas.microsoft.com/office/powerpoint/2010/main" val="169152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343" y="1841610"/>
            <a:ext cx="1471054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9327" b="1" dirty="0">
                <a:solidFill>
                  <a:srgbClr val="DC8060">
                    <a:alpha val="90000"/>
                  </a:srgbClr>
                </a:solidFill>
              </a:rPr>
              <a:t>08</a:t>
            </a:r>
            <a:endParaRPr lang="en-US" sz="9327" dirty="0"/>
          </a:p>
        </p:txBody>
      </p:sp>
      <p:sp>
        <p:nvSpPr>
          <p:cNvPr id="4" name="Text 1"/>
          <p:cNvSpPr/>
          <p:nvPr/>
        </p:nvSpPr>
        <p:spPr>
          <a:xfrm>
            <a:off x="3042679" y="1688604"/>
            <a:ext cx="33704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TEMA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3042679" y="2026146"/>
            <a:ext cx="3370427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Atención y
Consciencia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3042679" y="3246276"/>
            <a:ext cx="3370427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86" dirty="0">
                <a:solidFill>
                  <a:srgbClr val="E0EBEB"/>
                </a:solidFill>
              </a:rPr>
              <a:t>La puerta de entrada a la consciencia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408923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95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29183" y="571500"/>
            <a:ext cx="24856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DC8060"/>
                </a:solidFill>
              </a:rPr>
              <a:t>PRINCIPIO FUNDAMENTAL</a:t>
            </a:r>
            <a:endParaRPr lang="en-US" sz="987" dirty="0"/>
          </a:p>
        </p:txBody>
      </p:sp>
      <p:sp>
        <p:nvSpPr>
          <p:cNvPr id="4" name="Text 1"/>
          <p:cNvSpPr/>
          <p:nvPr/>
        </p:nvSpPr>
        <p:spPr>
          <a:xfrm>
            <a:off x="62345" y="1043318"/>
            <a:ext cx="8977746" cy="1308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664" b="1" dirty="0">
                <a:solidFill>
                  <a:srgbClr val="FFFFFF"/>
                </a:solidFill>
              </a:rPr>
              <a:t>LO QUE NO ATIENDES
NO EXISTE</a:t>
            </a:r>
            <a:endParaRPr lang="en-US" sz="4664" dirty="0"/>
          </a:p>
        </p:txBody>
      </p:sp>
      <p:sp>
        <p:nvSpPr>
          <p:cNvPr id="5" name="Text 2"/>
          <p:cNvSpPr/>
          <p:nvPr/>
        </p:nvSpPr>
        <p:spPr>
          <a:xfrm>
            <a:off x="1068185" y="2552105"/>
            <a:ext cx="6333187" cy="6150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E0EBEB"/>
                </a:solidFill>
              </a:rPr>
              <a:t>Para tu consciencia, el mundo se reduce estrictamente
a aquello donde pones el foco.</a:t>
            </a:r>
            <a:endParaRPr lang="en-US" sz="1704" dirty="0"/>
          </a:p>
        </p:txBody>
      </p:sp>
      <p:sp>
        <p:nvSpPr>
          <p:cNvPr id="6" name="Shape 3"/>
          <p:cNvSpPr/>
          <p:nvPr/>
        </p:nvSpPr>
        <p:spPr>
          <a:xfrm>
            <a:off x="2310473" y="3620765"/>
            <a:ext cx="4523054" cy="957263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2674804" y="3839208"/>
            <a:ext cx="17645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DC8060"/>
                </a:solidFill>
              </a:rPr>
              <a:t>11.000.000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2674804" y="4217826"/>
            <a:ext cx="17645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kern="0" spc="1" dirty="0">
                <a:solidFill>
                  <a:srgbClr val="889088"/>
                </a:solidFill>
              </a:rPr>
              <a:t>Bits/seg (Sentidos)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4653707" y="3901715"/>
            <a:ext cx="26805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45" dirty="0">
                <a:solidFill>
                  <a:srgbClr val="5A6A6A"/>
                </a:solidFill>
              </a:rPr>
              <a:t>vs</a:t>
            </a:r>
            <a:endParaRPr lang="en-US" sz="2145" dirty="0"/>
          </a:p>
        </p:txBody>
      </p:sp>
      <p:sp>
        <p:nvSpPr>
          <p:cNvPr id="10" name="Text 7"/>
          <p:cNvSpPr/>
          <p:nvPr/>
        </p:nvSpPr>
        <p:spPr>
          <a:xfrm>
            <a:off x="5136077" y="3839208"/>
            <a:ext cx="13331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50</a:t>
            </a:r>
            <a:endParaRPr lang="en-US" sz="2436" dirty="0"/>
          </a:p>
        </p:txBody>
      </p:sp>
      <p:sp>
        <p:nvSpPr>
          <p:cNvPr id="11" name="Text 8"/>
          <p:cNvSpPr/>
          <p:nvPr/>
        </p:nvSpPr>
        <p:spPr>
          <a:xfrm>
            <a:off x="5136077" y="4217826"/>
            <a:ext cx="13331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kern="0" spc="1" dirty="0">
                <a:solidFill>
                  <a:srgbClr val="889088"/>
                </a:solidFill>
              </a:rPr>
              <a:t>Bits/seg (Consciencia)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1958062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DINÁMICA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7235955" cy="3326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Dos </a:t>
            </a:r>
            <a:r>
              <a:rPr lang="en-US" sz="2000" b="1" dirty="0" err="1">
                <a:solidFill>
                  <a:srgbClr val="2A5058"/>
                </a:solidFill>
              </a:rPr>
              <a:t>sistemas</a:t>
            </a:r>
            <a:r>
              <a:rPr lang="en-US" sz="2000" b="1" dirty="0">
                <a:solidFill>
                  <a:srgbClr val="2A5058"/>
                </a:solidFill>
              </a:rPr>
              <a:t> </a:t>
            </a:r>
            <a:r>
              <a:rPr lang="en-US" sz="2000" b="1" dirty="0" err="1">
                <a:solidFill>
                  <a:srgbClr val="2A5058"/>
                </a:solidFill>
              </a:rPr>
              <a:t>atencionales</a:t>
            </a:r>
            <a:r>
              <a:rPr lang="en-US" sz="2000" b="1" dirty="0">
                <a:solidFill>
                  <a:srgbClr val="2A5058"/>
                </a:solidFill>
              </a:rPr>
              <a:t> </a:t>
            </a:r>
            <a:r>
              <a:rPr lang="en-US" sz="2000" b="1" dirty="0" err="1">
                <a:solidFill>
                  <a:srgbClr val="2A5058"/>
                </a:solidFill>
              </a:rPr>
              <a:t>compitiendo</a:t>
            </a:r>
            <a:r>
              <a:rPr lang="en-US" sz="2000" b="1" dirty="0">
                <a:solidFill>
                  <a:srgbClr val="2A5058"/>
                </a:solidFill>
              </a:rPr>
              <a:t> </a:t>
            </a:r>
            <a:r>
              <a:rPr lang="en-US" sz="2000" b="1" dirty="0" err="1">
                <a:solidFill>
                  <a:srgbClr val="2A5058"/>
                </a:solidFill>
              </a:rPr>
              <a:t>por</a:t>
            </a:r>
            <a:r>
              <a:rPr lang="en-US" sz="2000" b="1" dirty="0">
                <a:solidFill>
                  <a:srgbClr val="2A5058"/>
                </a:solidFill>
              </a:rPr>
              <a:t> </a:t>
            </a:r>
            <a:r>
              <a:rPr lang="en-US" sz="2000" b="1" dirty="0" err="1">
                <a:solidFill>
                  <a:srgbClr val="2A5058"/>
                </a:solidFill>
              </a:rPr>
              <a:t>el</a:t>
            </a:r>
            <a:r>
              <a:rPr lang="en-US" sz="2000" b="1" dirty="0">
                <a:solidFill>
                  <a:srgbClr val="2A5058"/>
                </a:solidFill>
              </a:rPr>
              <a:t> control</a:t>
            </a:r>
            <a:endParaRPr lang="en-US" sz="2000" dirty="0"/>
          </a:p>
        </p:txBody>
      </p:sp>
      <p:sp>
        <p:nvSpPr>
          <p:cNvPr id="26" name="Shape 23"/>
          <p:cNvSpPr/>
          <p:nvPr/>
        </p:nvSpPr>
        <p:spPr>
          <a:xfrm>
            <a:off x="8565356" y="1421606"/>
            <a:ext cx="7144" cy="2834283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5" name="Imagen 44" descr="Diagrama&#10;&#10;El contenido generado por IA puede ser incorrecto.">
            <a:extLst>
              <a:ext uri="{FF2B5EF4-FFF2-40B4-BE49-F238E27FC236}">
                <a16:creationId xmlns:a16="http://schemas.microsoft.com/office/drawing/2014/main" id="{45D9A5BA-2249-EAD9-71DC-756F74A2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74" y="1097064"/>
            <a:ext cx="6897746" cy="1933447"/>
          </a:xfrm>
          <a:prstGeom prst="rect">
            <a:avLst/>
          </a:prstGeom>
        </p:spPr>
      </p:pic>
      <p:pic>
        <p:nvPicPr>
          <p:cNvPr id="47" name="Imagen 46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9714EA19-3106-D6C3-DBA8-A1802A6A2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198" y="3178311"/>
            <a:ext cx="5500558" cy="18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HERRAMIENTA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S.O.D.A.</a:t>
            </a:r>
            <a:endParaRPr lang="en-US" sz="2121" dirty="0"/>
          </a:p>
        </p:txBody>
      </p:sp>
      <p:sp>
        <p:nvSpPr>
          <p:cNvPr id="23" name="Shape 20"/>
          <p:cNvSpPr/>
          <p:nvPr/>
        </p:nvSpPr>
        <p:spPr>
          <a:xfrm>
            <a:off x="450965" y="4299693"/>
            <a:ext cx="8001000" cy="571500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21"/>
          <p:cNvSpPr/>
          <p:nvPr/>
        </p:nvSpPr>
        <p:spPr>
          <a:xfrm>
            <a:off x="450965" y="4299693"/>
            <a:ext cx="8001000" cy="571500"/>
          </a:xfrm>
          <a:prstGeom prst="rect">
            <a:avLst/>
          </a:prstGeom>
          <a:noFill/>
          <a:ln/>
        </p:spPr>
        <p:txBody>
          <a:bodyPr wrap="square" lIns="212598" tIns="212598" rIns="212598" bIns="212598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La mera observación </a:t>
            </a:r>
            <a:r>
              <a:rPr lang="en-US" sz="1090" b="1" dirty="0">
                <a:solidFill>
                  <a:srgbClr val="DC8060"/>
                </a:solidFill>
              </a:rPr>
              <a:t>interrumpe</a:t>
            </a:r>
            <a:r>
              <a:rPr lang="en-US" sz="1090" b="1" dirty="0">
                <a:solidFill>
                  <a:srgbClr val="FFFFFF"/>
                </a:solidFill>
              </a:rPr>
              <a:t> el circuito automático y devuelve el mando al Sistema 2.</a:t>
            </a:r>
            <a:endParaRPr lang="en-US" sz="1090" dirty="0"/>
          </a:p>
        </p:txBody>
      </p:sp>
      <p:pic>
        <p:nvPicPr>
          <p:cNvPr id="25" name="Imagen 24" descr="Diagrama&#10;&#10;El contenido generado por IA puede ser incorrecto.">
            <a:extLst>
              <a:ext uri="{FF2B5EF4-FFF2-40B4-BE49-F238E27FC236}">
                <a16:creationId xmlns:a16="http://schemas.microsoft.com/office/drawing/2014/main" id="{2DB62766-41C3-B594-4EBA-1B6049A1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01" y="1191197"/>
            <a:ext cx="7103225" cy="25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8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598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FUNDAMENTACIÓN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Por qué funciona S.O.D.A.</a:t>
            </a:r>
            <a:endParaRPr lang="en-US" sz="2121" dirty="0"/>
          </a:p>
        </p:txBody>
      </p:sp>
      <p:sp>
        <p:nvSpPr>
          <p:cNvPr id="7" name="Shape 4"/>
          <p:cNvSpPr/>
          <p:nvPr/>
        </p:nvSpPr>
        <p:spPr>
          <a:xfrm>
            <a:off x="1250156" y="1493044"/>
            <a:ext cx="2500313" cy="1785938"/>
          </a:xfrm>
          <a:prstGeom prst="rect">
            <a:avLst/>
          </a:prstGeom>
          <a:solidFill>
            <a:srgbClr val="DC8060">
              <a:alpha val="5000"/>
            </a:srgbClr>
          </a:solidFill>
          <a:ln w="27432">
            <a:solidFill>
              <a:srgbClr val="DC8060"/>
            </a:solidFill>
            <a:prstDash val="dash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1655341" y="2097584"/>
            <a:ext cx="168994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Circuito Automático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1742043" y="2363688"/>
            <a:ext cx="1516540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Ganglios Basales / Amígdala
 (Bucle cerrado de hábito)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4233621" y="2228850"/>
            <a:ext cx="6767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2A3A3A"/>
                </a:solidFill>
              </a:rPr>
              <a:t>INHIBICIÓN</a:t>
            </a:r>
            <a:endParaRPr lang="en-US" sz="683" dirty="0"/>
          </a:p>
        </p:txBody>
      </p:sp>
      <p:sp>
        <p:nvSpPr>
          <p:cNvPr id="11" name="Shape 8"/>
          <p:cNvSpPr/>
          <p:nvPr/>
        </p:nvSpPr>
        <p:spPr>
          <a:xfrm>
            <a:off x="4036219" y="2364581"/>
            <a:ext cx="1071563" cy="42863"/>
          </a:xfrm>
          <a:prstGeom prst="rect">
            <a:avLst/>
          </a:prstGeom>
          <a:solidFill>
            <a:srgbClr val="2A3A3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9"/>
          <p:cNvSpPr/>
          <p:nvPr/>
        </p:nvSpPr>
        <p:spPr>
          <a:xfrm>
            <a:off x="4036219" y="2293144"/>
            <a:ext cx="42863" cy="185738"/>
          </a:xfrm>
          <a:prstGeom prst="rect">
            <a:avLst/>
          </a:prstGeom>
          <a:solidFill>
            <a:srgbClr val="2A3A3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4262837" y="2478881"/>
            <a:ext cx="618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2A3A3A"/>
                </a:solidFill>
              </a:rPr>
              <a:t>TOP-DOWN</a:t>
            </a:r>
            <a:endParaRPr lang="en-US" sz="683" dirty="0"/>
          </a:p>
        </p:txBody>
      </p:sp>
      <p:sp>
        <p:nvSpPr>
          <p:cNvPr id="14" name="Shape 11"/>
          <p:cNvSpPr/>
          <p:nvPr/>
        </p:nvSpPr>
        <p:spPr>
          <a:xfrm>
            <a:off x="5393531" y="1493044"/>
            <a:ext cx="2500313" cy="1785938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6066327" y="2058293"/>
            <a:ext cx="115472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Observador</a:t>
            </a:r>
            <a:endParaRPr lang="en-US" sz="1193" dirty="0"/>
          </a:p>
        </p:txBody>
      </p:sp>
      <p:sp>
        <p:nvSpPr>
          <p:cNvPr id="16" name="Text 13"/>
          <p:cNvSpPr/>
          <p:nvPr/>
        </p:nvSpPr>
        <p:spPr>
          <a:xfrm>
            <a:off x="6078801" y="2363688"/>
            <a:ext cx="1129773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Corteza Prefrontal
 (Consciencia activa)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742950" y="3564731"/>
            <a:ext cx="23050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A5058"/>
                </a:solidFill>
              </a:rPr>
              <a:t>1. Activación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742950" y="3775472"/>
            <a:ext cx="2305059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Al "observar", activas metabólicamente la Corteza Prefrontal, sacando energía del circuito automático.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3505209" y="3564731"/>
            <a:ext cx="23050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A5058"/>
                </a:solidFill>
              </a:rPr>
              <a:t>2. Veto Power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3505209" y="3775472"/>
            <a:ext cx="2305059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La función principal de la consciencia no es iniciar acciones, sino </a:t>
            </a:r>
            <a:r>
              <a:rPr lang="en-US" sz="784" b="1" dirty="0">
                <a:solidFill>
                  <a:srgbClr val="5A6A6A"/>
                </a:solidFill>
              </a:rPr>
              <a:t>vetar</a:t>
            </a:r>
            <a:r>
              <a:rPr lang="en-US" sz="834" dirty="0">
                <a:solidFill>
                  <a:srgbClr val="5A6A6A"/>
                </a:solidFill>
              </a:rPr>
              <a:t> impulsos automáticos (Libet).</a:t>
            </a:r>
            <a:endParaRPr lang="en-US" sz="834" dirty="0"/>
          </a:p>
        </p:txBody>
      </p:sp>
      <p:sp>
        <p:nvSpPr>
          <p:cNvPr id="21" name="Text 18"/>
          <p:cNvSpPr/>
          <p:nvPr/>
        </p:nvSpPr>
        <p:spPr>
          <a:xfrm>
            <a:off x="6267469" y="3564731"/>
            <a:ext cx="23050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A5058"/>
                </a:solidFill>
              </a:rPr>
              <a:t>3. Pausa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6267469" y="3775472"/>
            <a:ext cx="2305059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La inhibición crea una micro-pausa donde recuperas la capacidad de elegir (Free Won't).</a:t>
            </a:r>
            <a:endParaRPr lang="en-US" sz="834" dirty="0"/>
          </a:p>
        </p:txBody>
      </p:sp>
      <p:sp>
        <p:nvSpPr>
          <p:cNvPr id="23" name="Shape 20"/>
          <p:cNvSpPr/>
          <p:nvPr/>
        </p:nvSpPr>
        <p:spPr>
          <a:xfrm>
            <a:off x="571500" y="4469811"/>
            <a:ext cx="8001000" cy="480417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Shape 21"/>
          <p:cNvSpPr/>
          <p:nvPr/>
        </p:nvSpPr>
        <p:spPr>
          <a:xfrm>
            <a:off x="571500" y="4469811"/>
            <a:ext cx="42863" cy="480417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Text 22"/>
          <p:cNvSpPr/>
          <p:nvPr/>
        </p:nvSpPr>
        <p:spPr>
          <a:xfrm>
            <a:off x="571500" y="4469811"/>
            <a:ext cx="8001000" cy="480417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La consciencia es, ante todo, un mecanismo de </a:t>
            </a:r>
            <a:r>
              <a:rPr lang="en-US" sz="987" b="1" dirty="0">
                <a:solidFill>
                  <a:srgbClr val="DC8060"/>
                </a:solidFill>
              </a:rPr>
              <a:t>frenado</a:t>
            </a:r>
            <a:r>
              <a:rPr lang="en-US" sz="987" b="1" dirty="0">
                <a:solidFill>
                  <a:srgbClr val="2A5058"/>
                </a:solidFill>
              </a:rPr>
              <a:t>.</a:t>
            </a:r>
            <a:endParaRPr lang="en-US" sz="987" dirty="0"/>
          </a:p>
        </p:txBody>
      </p:sp>
    </p:spTree>
    <p:extLst>
      <p:ext uri="{BB962C8B-B14F-4D97-AF65-F5344CB8AC3E}">
        <p14:creationId xmlns:p14="http://schemas.microsoft.com/office/powerpoint/2010/main" val="2419779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NEUROPLASTICIDAD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 Atención es Entrenable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351214" y="1896271"/>
            <a:ext cx="337053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A5058"/>
                </a:solidFill>
              </a:rPr>
              <a:t>El Músculo Mental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351214" y="2255244"/>
            <a:ext cx="3370538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No existe tal cosa como "tener mala atención". Existe tener una atención </a:t>
            </a:r>
            <a:r>
              <a:rPr lang="en-US" sz="1090" b="1" dirty="0">
                <a:solidFill>
                  <a:srgbClr val="5A6A6A"/>
                </a:solidFill>
              </a:rPr>
              <a:t>no entrenada</a:t>
            </a:r>
            <a:r>
              <a:rPr lang="en-US" sz="1159" dirty="0">
                <a:solidFill>
                  <a:srgbClr val="5A6A6A"/>
                </a:solidFill>
              </a:rPr>
              <a:t>.</a:t>
            </a:r>
            <a:endParaRPr lang="en-US" sz="1159" dirty="0"/>
          </a:p>
        </p:txBody>
      </p:sp>
      <p:sp>
        <p:nvSpPr>
          <p:cNvPr id="9" name="Text 6"/>
          <p:cNvSpPr/>
          <p:nvPr/>
        </p:nvSpPr>
        <p:spPr>
          <a:xfrm>
            <a:off x="351214" y="3048201"/>
            <a:ext cx="3370538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Al igual que un músculo, la atención se fortalece con la repetición del esfuerzo consciente.</a:t>
            </a:r>
            <a:endParaRPr lang="en-US" sz="1159" dirty="0"/>
          </a:p>
        </p:txBody>
      </p:sp>
      <p:sp>
        <p:nvSpPr>
          <p:cNvPr id="26" name="Shape 23"/>
          <p:cNvSpPr/>
          <p:nvPr/>
        </p:nvSpPr>
        <p:spPr>
          <a:xfrm>
            <a:off x="571500" y="5179219"/>
            <a:ext cx="8001000" cy="337542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Text 24"/>
          <p:cNvSpPr/>
          <p:nvPr/>
        </p:nvSpPr>
        <p:spPr>
          <a:xfrm>
            <a:off x="571500" y="5179219"/>
            <a:ext cx="8001000" cy="337542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El éxito no es no distraerse nunca. El éxito es </a:t>
            </a:r>
            <a:r>
              <a:rPr lang="en-US" sz="987" b="1" dirty="0">
                <a:solidFill>
                  <a:srgbClr val="DC8060"/>
                </a:solidFill>
              </a:rPr>
              <a:t>darse cuenta y volver</a:t>
            </a:r>
            <a:r>
              <a:rPr lang="en-US" sz="987" b="1" dirty="0">
                <a:solidFill>
                  <a:srgbClr val="FFFFFF"/>
                </a:solidFill>
              </a:rPr>
              <a:t>, una y otra vez.</a:t>
            </a:r>
            <a:endParaRPr lang="en-US" sz="987" dirty="0"/>
          </a:p>
        </p:txBody>
      </p:sp>
      <p:pic>
        <p:nvPicPr>
          <p:cNvPr id="28" name="Imagen 27" descr="Imagen que contiene deporte&#10;&#10;El contenido generado por IA puede ser incorrecto.">
            <a:extLst>
              <a:ext uri="{FF2B5EF4-FFF2-40B4-BE49-F238E27FC236}">
                <a16:creationId xmlns:a16="http://schemas.microsoft.com/office/drawing/2014/main" id="{DF470805-3219-3FF8-8AD8-FE57F88B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99" y="1467067"/>
            <a:ext cx="5209511" cy="27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0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CONCEPTO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Decidir sin pensar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529936" y="1152655"/>
            <a:ext cx="7143750" cy="5600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86" dirty="0">
                <a:solidFill>
                  <a:srgbClr val="2A3A3A"/>
                </a:solidFill>
              </a:rPr>
              <a:t>Las heurísticas son reglas simples que el cerebro usa para tomar decisiones rápidas sin necesidad de un análisis exhaustivo.</a:t>
            </a:r>
            <a:endParaRPr lang="en-US" sz="1486" dirty="0"/>
          </a:p>
        </p:txBody>
      </p:sp>
      <p:pic>
        <p:nvPicPr>
          <p:cNvPr id="27" name="Imagen 26" descr="Diagrama&#10;&#10;El contenido generado por IA puede ser incorrecto.">
            <a:extLst>
              <a:ext uri="{FF2B5EF4-FFF2-40B4-BE49-F238E27FC236}">
                <a16:creationId xmlns:a16="http://schemas.microsoft.com/office/drawing/2014/main" id="{C6EF2019-FE72-48BC-72C2-501AD6F15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945611"/>
            <a:ext cx="7523018" cy="30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4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2151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54175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SESGOS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Efecto Halo</a:t>
            </a:r>
            <a:endParaRPr lang="en-US" sz="2121" dirty="0"/>
          </a:p>
        </p:txBody>
      </p:sp>
      <p:pic>
        <p:nvPicPr>
          <p:cNvPr id="35" name="Imagen 34" descr="Texto&#10;&#10;El contenido generado por IA puede ser incorrecto.">
            <a:extLst>
              <a:ext uri="{FF2B5EF4-FFF2-40B4-BE49-F238E27FC236}">
                <a16:creationId xmlns:a16="http://schemas.microsoft.com/office/drawing/2014/main" id="{602CFE10-12CA-4DE8-FCC5-99B9FDF63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22" y="1187176"/>
            <a:ext cx="6675170" cy="39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2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54175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SESGOS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Efecto Marco (Framing)</a:t>
            </a:r>
            <a:endParaRPr lang="en-US" sz="2121" dirty="0"/>
          </a:p>
        </p:txBody>
      </p:sp>
      <p:pic>
        <p:nvPicPr>
          <p:cNvPr id="29" name="Imagen 28" descr="Diagrama, Texto&#10;&#10;El contenido generado por IA puede ser incorrecto.">
            <a:extLst>
              <a:ext uri="{FF2B5EF4-FFF2-40B4-BE49-F238E27FC236}">
                <a16:creationId xmlns:a16="http://schemas.microsoft.com/office/drawing/2014/main" id="{3A4A797F-11D3-2668-2D37-4B1A7EB2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6" y="1221581"/>
            <a:ext cx="7535487" cy="35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8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54175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SESGOS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Sesgo de Confirmación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471747" y="1118094"/>
            <a:ext cx="71437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Buscamos, interpretamos y recordamos información que </a:t>
            </a:r>
            <a:r>
              <a:rPr lang="en-US" sz="1193" b="1" dirty="0">
                <a:solidFill>
                  <a:srgbClr val="DC8060"/>
                </a:solidFill>
              </a:rPr>
              <a:t>confirma</a:t>
            </a:r>
            <a:r>
              <a:rPr lang="en-US" sz="1269" dirty="0">
                <a:solidFill>
                  <a:srgbClr val="5A6A6A"/>
                </a:solidFill>
              </a:rPr>
              <a:t> lo que ya creemos, ignorando lo que nos contradice.</a:t>
            </a:r>
            <a:endParaRPr lang="en-US" sz="1269" dirty="0"/>
          </a:p>
        </p:txBody>
      </p:sp>
      <p:pic>
        <p:nvPicPr>
          <p:cNvPr id="36" name="Imagen 35" descr="Código QR&#10;&#10;El contenido generado por IA puede ser incorrecto.">
            <a:extLst>
              <a:ext uri="{FF2B5EF4-FFF2-40B4-BE49-F238E27FC236}">
                <a16:creationId xmlns:a16="http://schemas.microsoft.com/office/drawing/2014/main" id="{165F4EEB-A7AF-3AC3-1740-14DF40C2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7" y="2112596"/>
            <a:ext cx="6957753" cy="24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5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541751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SESGOS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Dos Trampas del Juicio</a:t>
            </a:r>
            <a:endParaRPr lang="en-US" sz="2121" dirty="0"/>
          </a:p>
        </p:txBody>
      </p:sp>
      <p:sp>
        <p:nvSpPr>
          <p:cNvPr id="7" name="Shape 4"/>
          <p:cNvSpPr/>
          <p:nvPr/>
        </p:nvSpPr>
        <p:spPr>
          <a:xfrm>
            <a:off x="571500" y="1421606"/>
            <a:ext cx="3857625" cy="28246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571500" y="1421606"/>
            <a:ext cx="3857625" cy="428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4421981" y="1421606"/>
            <a:ext cx="7144" cy="2824628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571500" y="4239090"/>
            <a:ext cx="3857625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571500" y="1421606"/>
            <a:ext cx="7144" cy="2824628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785813" y="1635919"/>
            <a:ext cx="342185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3A3A"/>
                </a:solidFill>
              </a:rPr>
              <a:t>Exceso de Confianza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785813" y="2012752"/>
            <a:ext cx="3421856" cy="4100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Sobrestimamos sistemáticamente nuestro conocimiento y capacidad de predicción.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785813" y="2637104"/>
            <a:ext cx="3421856" cy="941189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928688" y="2779979"/>
            <a:ext cx="3136106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077" b="1" dirty="0">
                <a:solidFill>
                  <a:srgbClr val="2A5058"/>
                </a:solidFill>
              </a:rPr>
              <a:t>90%</a:t>
            </a:r>
            <a:endParaRPr lang="en-US" sz="3077" dirty="0"/>
          </a:p>
        </p:txBody>
      </p:sp>
      <p:sp>
        <p:nvSpPr>
          <p:cNvPr id="16" name="Text 13"/>
          <p:cNvSpPr/>
          <p:nvPr/>
        </p:nvSpPr>
        <p:spPr>
          <a:xfrm>
            <a:off x="1101756" y="3296115"/>
            <a:ext cx="278996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A6A6A"/>
                </a:solidFill>
              </a:rPr>
              <a:t>de conductores cree estar por encima de la media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785813" y="3721168"/>
            <a:ext cx="3421856" cy="310753"/>
          </a:xfrm>
          <a:prstGeom prst="rect">
            <a:avLst/>
          </a:prstGeom>
          <a:noFill/>
          <a:ln/>
        </p:spPr>
        <p:txBody>
          <a:bodyPr wrap="square" lIns="127508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A3A3A"/>
                </a:solidFill>
              </a:rPr>
              <a:t>Implicación: Tu certeza sobre una decisión no es buena medida de su calidad.</a:t>
            </a:r>
            <a:endParaRPr lang="en-US" sz="784" dirty="0"/>
          </a:p>
        </p:txBody>
      </p:sp>
      <p:sp>
        <p:nvSpPr>
          <p:cNvPr id="18" name="Shape 15"/>
          <p:cNvSpPr/>
          <p:nvPr/>
        </p:nvSpPr>
        <p:spPr>
          <a:xfrm>
            <a:off x="4707731" y="1421606"/>
            <a:ext cx="3864769" cy="28246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6"/>
          <p:cNvSpPr/>
          <p:nvPr/>
        </p:nvSpPr>
        <p:spPr>
          <a:xfrm>
            <a:off x="4707731" y="1421606"/>
            <a:ext cx="3864769" cy="4286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Shape 17"/>
          <p:cNvSpPr/>
          <p:nvPr/>
        </p:nvSpPr>
        <p:spPr>
          <a:xfrm>
            <a:off x="8565356" y="1421606"/>
            <a:ext cx="7144" cy="2824628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Shape 18"/>
          <p:cNvSpPr/>
          <p:nvPr/>
        </p:nvSpPr>
        <p:spPr>
          <a:xfrm>
            <a:off x="4707731" y="4239090"/>
            <a:ext cx="3864769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Shape 19"/>
          <p:cNvSpPr/>
          <p:nvPr/>
        </p:nvSpPr>
        <p:spPr>
          <a:xfrm>
            <a:off x="4707731" y="1421606"/>
            <a:ext cx="7144" cy="2824628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Text 20"/>
          <p:cNvSpPr/>
          <p:nvPr/>
        </p:nvSpPr>
        <p:spPr>
          <a:xfrm>
            <a:off x="4929188" y="1635919"/>
            <a:ext cx="3429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3A3A"/>
                </a:solidFill>
              </a:rPr>
              <a:t>Aversión a la Pérdida</a:t>
            </a:r>
            <a:endParaRPr lang="en-US" sz="1193" dirty="0"/>
          </a:p>
        </p:txBody>
      </p:sp>
      <p:sp>
        <p:nvSpPr>
          <p:cNvPr id="24" name="Text 21"/>
          <p:cNvSpPr/>
          <p:nvPr/>
        </p:nvSpPr>
        <p:spPr>
          <a:xfrm>
            <a:off x="4929188" y="2012752"/>
            <a:ext cx="34290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Perder duele más que ganar place. El dolor de la pérdida es psicológicamente más potente.</a:t>
            </a:r>
            <a:endParaRPr lang="en-US" sz="942" dirty="0"/>
          </a:p>
        </p:txBody>
      </p:sp>
      <p:sp>
        <p:nvSpPr>
          <p:cNvPr id="25" name="Shape 22"/>
          <p:cNvSpPr/>
          <p:nvPr/>
        </p:nvSpPr>
        <p:spPr>
          <a:xfrm>
            <a:off x="4929188" y="2587098"/>
            <a:ext cx="3429000" cy="941189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Text 23"/>
          <p:cNvSpPr/>
          <p:nvPr/>
        </p:nvSpPr>
        <p:spPr>
          <a:xfrm>
            <a:off x="5072063" y="2729973"/>
            <a:ext cx="3143250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077" b="1" dirty="0">
                <a:solidFill>
                  <a:srgbClr val="DC8060"/>
                </a:solidFill>
              </a:rPr>
              <a:t>2:1</a:t>
            </a:r>
            <a:endParaRPr lang="en-US" sz="3077" dirty="0"/>
          </a:p>
        </p:txBody>
      </p:sp>
      <p:sp>
        <p:nvSpPr>
          <p:cNvPr id="27" name="Text 24"/>
          <p:cNvSpPr/>
          <p:nvPr/>
        </p:nvSpPr>
        <p:spPr>
          <a:xfrm>
            <a:off x="5790958" y="3246109"/>
            <a:ext cx="17054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A6A6A"/>
                </a:solidFill>
              </a:rPr>
              <a:t>Ratio de asimetría psicológica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4929188" y="3671162"/>
            <a:ext cx="3429000" cy="310753"/>
          </a:xfrm>
          <a:prstGeom prst="rect">
            <a:avLst/>
          </a:prstGeom>
          <a:noFill/>
          <a:ln/>
        </p:spPr>
        <p:txBody>
          <a:bodyPr wrap="square" lIns="127508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A3A3A"/>
                </a:solidFill>
              </a:rPr>
              <a:t>Implicación: Las decisiones organizacionales tienden a ser conservadoras en exceso.</a:t>
            </a:r>
            <a:endParaRPr lang="en-US" sz="784" dirty="0"/>
          </a:p>
        </p:txBody>
      </p:sp>
      <p:sp>
        <p:nvSpPr>
          <p:cNvPr id="29" name="Shape 26"/>
          <p:cNvSpPr/>
          <p:nvPr/>
        </p:nvSpPr>
        <p:spPr>
          <a:xfrm>
            <a:off x="571500" y="4410540"/>
            <a:ext cx="8001000" cy="480417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0" name="Text 27"/>
          <p:cNvSpPr/>
          <p:nvPr/>
        </p:nvSpPr>
        <p:spPr>
          <a:xfrm>
            <a:off x="571500" y="4410540"/>
            <a:ext cx="8001000" cy="480417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Preferimos no perder 100€ a ganar 100€. El miedo pesa más que la oportunidad.</a:t>
            </a:r>
            <a:endParaRPr lang="en-US" sz="987" dirty="0"/>
          </a:p>
        </p:txBody>
      </p:sp>
    </p:spTree>
    <p:extLst>
      <p:ext uri="{BB962C8B-B14F-4D97-AF65-F5344CB8AC3E}">
        <p14:creationId xmlns:p14="http://schemas.microsoft.com/office/powerpoint/2010/main" val="258853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631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05618" y="571500"/>
            <a:ext cx="27327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kern="0" spc="3" dirty="0">
                <a:solidFill>
                  <a:srgbClr val="DC8060"/>
                </a:solidFill>
              </a:rPr>
              <a:t>Cambio de Perspectiva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1608513" y="1019770"/>
            <a:ext cx="5939443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145" b="1" dirty="0">
                <a:solidFill>
                  <a:srgbClr val="FFFFFF"/>
                </a:solidFill>
              </a:rPr>
              <a:t>CARACTERÍSTICAS
DE DISEÑO</a:t>
            </a:r>
            <a:endParaRPr lang="en-US" sz="4145" dirty="0"/>
          </a:p>
        </p:txBody>
      </p:sp>
      <p:sp>
        <p:nvSpPr>
          <p:cNvPr id="5" name="Text 2"/>
          <p:cNvSpPr/>
          <p:nvPr/>
        </p:nvSpPr>
        <p:spPr>
          <a:xfrm>
            <a:off x="1469435" y="2962870"/>
            <a:ext cx="665625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4" dirty="0">
                <a:solidFill>
                  <a:srgbClr val="E0EBEB"/>
                </a:solidFill>
              </a:rPr>
              <a:t>Los sesgos son el modo de operación normal del Sistema 1. 
 No son fallos puntuales, son el hardware.</a:t>
            </a:r>
            <a:endParaRPr lang="en-US" sz="1704" dirty="0"/>
          </a:p>
        </p:txBody>
      </p:sp>
      <p:sp>
        <p:nvSpPr>
          <p:cNvPr id="6" name="Shape 3"/>
          <p:cNvSpPr/>
          <p:nvPr/>
        </p:nvSpPr>
        <p:spPr>
          <a:xfrm>
            <a:off x="1517991" y="4077295"/>
            <a:ext cx="6108018" cy="51435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1810885" y="4220170"/>
            <a:ext cx="55222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kern="0" spc="1" dirty="0">
                <a:solidFill>
                  <a:srgbClr val="DC8060"/>
                </a:solidFill>
              </a:rPr>
              <a:t>No desaparecen por conocerlos. Requieren </a:t>
            </a:r>
            <a:r>
              <a:rPr lang="en-US" sz="1090" b="1" kern="0" spc="1" dirty="0">
                <a:solidFill>
                  <a:srgbClr val="FFFFFF"/>
                </a:solidFill>
              </a:rPr>
              <a:t>mecanismos externos</a:t>
            </a:r>
            <a:r>
              <a:rPr lang="en-US" sz="1090" b="1" kern="0" spc="1" dirty="0">
                <a:solidFill>
                  <a:srgbClr val="DC8060"/>
                </a:solidFill>
              </a:rPr>
              <a:t>.</a:t>
            </a:r>
            <a:endParaRPr lang="en-US" sz="1090" dirty="0"/>
          </a:p>
        </p:txBody>
      </p:sp>
    </p:spTree>
    <p:extLst>
      <p:ext uri="{BB962C8B-B14F-4D97-AF65-F5344CB8AC3E}">
        <p14:creationId xmlns:p14="http://schemas.microsoft.com/office/powerpoint/2010/main" val="273147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INSIGHT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 respuesta correcta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742950" y="1493044"/>
            <a:ext cx="7829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9088"/>
                </a:solidFill>
              </a:rPr>
              <a:t>Lo que NO funciona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742950" y="1684139"/>
            <a:ext cx="78295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i="1" strike="sngStrike" dirty="0">
                <a:solidFill>
                  <a:srgbClr val="5A6A6A"/>
                </a:solidFill>
              </a:rPr>
              <a:t>"Yo no tengo sesgos, soy objetivo."</a:t>
            </a:r>
            <a:endParaRPr lang="en-US" sz="1269" dirty="0"/>
          </a:p>
        </p:txBody>
      </p:sp>
      <p:sp>
        <p:nvSpPr>
          <p:cNvPr id="9" name="Text 6"/>
          <p:cNvSpPr/>
          <p:nvPr/>
        </p:nvSpPr>
        <p:spPr>
          <a:xfrm>
            <a:off x="742950" y="1953816"/>
            <a:ext cx="78295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889088"/>
                </a:solidFill>
              </a:rPr>
              <a:t>(Esto es el Sesgo de Punto Ciego)</a:t>
            </a:r>
            <a:endParaRPr lang="en-US" sz="727" dirty="0"/>
          </a:p>
        </p:txBody>
      </p:sp>
      <p:sp>
        <p:nvSpPr>
          <p:cNvPr id="10" name="Shape 7"/>
          <p:cNvSpPr/>
          <p:nvPr/>
        </p:nvSpPr>
        <p:spPr>
          <a:xfrm>
            <a:off x="571500" y="2375297"/>
            <a:ext cx="8001000" cy="116582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571500" y="2375297"/>
            <a:ext cx="57150" cy="1165827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857250" y="2661047"/>
            <a:ext cx="7429500" cy="5943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4" dirty="0">
                <a:solidFill>
                  <a:srgbClr val="2A5058"/>
                </a:solidFill>
              </a:rPr>
              <a:t>Tengo todos estos sesgos operando todo el tiempo. Por tanto, necesito estructuras que los compensen.</a:t>
            </a:r>
            <a:endParaRPr lang="en-US" sz="1704" dirty="0"/>
          </a:p>
        </p:txBody>
      </p:sp>
    </p:spTree>
    <p:extLst>
      <p:ext uri="{BB962C8B-B14F-4D97-AF65-F5344CB8AC3E}">
        <p14:creationId xmlns:p14="http://schemas.microsoft.com/office/powerpoint/2010/main" val="389828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VALIDACIÓN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Tres Premios Nobel lo confirman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538249" y="1110463"/>
            <a:ext cx="4362104" cy="7102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La </a:t>
            </a:r>
            <a:r>
              <a:rPr lang="en-US" sz="1193" b="1" dirty="0">
                <a:solidFill>
                  <a:srgbClr val="5A6A6A"/>
                </a:solidFill>
              </a:rPr>
              <a:t>economía del comportamiento</a:t>
            </a:r>
            <a:r>
              <a:rPr lang="en-US" sz="1269" dirty="0">
                <a:solidFill>
                  <a:srgbClr val="5A6A6A"/>
                </a:solidFill>
              </a:rPr>
              <a:t> ha integrado estos hallazgos en el centro de su disciplina, demostrando que la racionalidad perfecta es un mito.</a:t>
            </a:r>
            <a:endParaRPr lang="en-US" sz="1269" dirty="0"/>
          </a:p>
        </p:txBody>
      </p:sp>
      <p:sp>
        <p:nvSpPr>
          <p:cNvPr id="8" name="Shape 5"/>
          <p:cNvSpPr/>
          <p:nvPr/>
        </p:nvSpPr>
        <p:spPr>
          <a:xfrm>
            <a:off x="571500" y="2330258"/>
            <a:ext cx="2476509" cy="1766292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571500" y="2330258"/>
            <a:ext cx="2462222" cy="428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785813" y="2544570"/>
            <a:ext cx="20383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DC8060"/>
                </a:solidFill>
              </a:rPr>
              <a:t>2002</a:t>
            </a:r>
            <a:endParaRPr lang="en-US" sz="2436" dirty="0"/>
          </a:p>
        </p:txBody>
      </p:sp>
      <p:sp>
        <p:nvSpPr>
          <p:cNvPr id="11" name="Text 8"/>
          <p:cNvSpPr/>
          <p:nvPr/>
        </p:nvSpPr>
        <p:spPr>
          <a:xfrm>
            <a:off x="785813" y="2958908"/>
            <a:ext cx="20383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kern="0" spc="2" dirty="0">
                <a:solidFill>
                  <a:srgbClr val="889088"/>
                </a:solidFill>
              </a:rPr>
              <a:t>Premio Nobel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785813" y="3237514"/>
            <a:ext cx="203834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3A3A"/>
                </a:solidFill>
              </a:rPr>
              <a:t>Daniel Kahneman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785813" y="3592916"/>
            <a:ext cx="2038341" cy="289322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5A6A6A"/>
                </a:solidFill>
              </a:rPr>
              <a:t>"Pensar rápido, pensar despacio"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3324216" y="2330258"/>
            <a:ext cx="2481253" cy="1766292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Shape 12"/>
          <p:cNvSpPr/>
          <p:nvPr/>
        </p:nvSpPr>
        <p:spPr>
          <a:xfrm>
            <a:off x="3328988" y="2330258"/>
            <a:ext cx="2462222" cy="428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Text 13"/>
          <p:cNvSpPr/>
          <p:nvPr/>
        </p:nvSpPr>
        <p:spPr>
          <a:xfrm>
            <a:off x="3543300" y="2544570"/>
            <a:ext cx="20431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DC8060"/>
                </a:solidFill>
              </a:rPr>
              <a:t>2013</a:t>
            </a:r>
            <a:endParaRPr lang="en-US" sz="2436" dirty="0"/>
          </a:p>
        </p:txBody>
      </p:sp>
      <p:sp>
        <p:nvSpPr>
          <p:cNvPr id="17" name="Text 14"/>
          <p:cNvSpPr/>
          <p:nvPr/>
        </p:nvSpPr>
        <p:spPr>
          <a:xfrm>
            <a:off x="3543300" y="2958908"/>
            <a:ext cx="2043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kern="0" spc="2" dirty="0">
                <a:solidFill>
                  <a:srgbClr val="889088"/>
                </a:solidFill>
              </a:rPr>
              <a:t>Premio Nobel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43300" y="3237514"/>
            <a:ext cx="20431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3A3A"/>
                </a:solidFill>
              </a:rPr>
              <a:t>Robert J. Shiller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3543300" y="3592916"/>
            <a:ext cx="2043113" cy="289322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5A6A6A"/>
                </a:solidFill>
              </a:rPr>
              <a:t>"Exuberancia Irracional"</a:t>
            </a:r>
            <a:endParaRPr lang="en-US" sz="942" dirty="0"/>
          </a:p>
        </p:txBody>
      </p:sp>
      <p:sp>
        <p:nvSpPr>
          <p:cNvPr id="20" name="Shape 17"/>
          <p:cNvSpPr/>
          <p:nvPr/>
        </p:nvSpPr>
        <p:spPr>
          <a:xfrm>
            <a:off x="6086475" y="2330258"/>
            <a:ext cx="2486025" cy="1766292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1" name="Shape 18"/>
          <p:cNvSpPr/>
          <p:nvPr/>
        </p:nvSpPr>
        <p:spPr>
          <a:xfrm>
            <a:off x="6096019" y="2330258"/>
            <a:ext cx="2462222" cy="428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Text 19"/>
          <p:cNvSpPr/>
          <p:nvPr/>
        </p:nvSpPr>
        <p:spPr>
          <a:xfrm>
            <a:off x="6310331" y="2544570"/>
            <a:ext cx="204788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DC8060"/>
                </a:solidFill>
              </a:rPr>
              <a:t>2017</a:t>
            </a:r>
            <a:endParaRPr lang="en-US" sz="2436" dirty="0"/>
          </a:p>
        </p:txBody>
      </p:sp>
      <p:sp>
        <p:nvSpPr>
          <p:cNvPr id="23" name="Text 20"/>
          <p:cNvSpPr/>
          <p:nvPr/>
        </p:nvSpPr>
        <p:spPr>
          <a:xfrm>
            <a:off x="6310331" y="2958908"/>
            <a:ext cx="20478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27" kern="0" spc="2" dirty="0">
                <a:solidFill>
                  <a:srgbClr val="889088"/>
                </a:solidFill>
              </a:rPr>
              <a:t>Premio Nobel</a:t>
            </a:r>
            <a:endParaRPr lang="en-US" sz="727" dirty="0"/>
          </a:p>
        </p:txBody>
      </p:sp>
      <p:sp>
        <p:nvSpPr>
          <p:cNvPr id="24" name="Text 21"/>
          <p:cNvSpPr/>
          <p:nvPr/>
        </p:nvSpPr>
        <p:spPr>
          <a:xfrm>
            <a:off x="6310331" y="3237514"/>
            <a:ext cx="204788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3A3A"/>
                </a:solidFill>
              </a:rPr>
              <a:t>Richard H. Thaler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6310331" y="3578628"/>
            <a:ext cx="2047884" cy="289322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5A6A6A"/>
                </a:solidFill>
              </a:rPr>
              <a:t>"Misbehaving" (Portarse mal)</a:t>
            </a:r>
            <a:endParaRPr lang="en-US" sz="942" dirty="0"/>
          </a:p>
        </p:txBody>
      </p:sp>
      <p:sp>
        <p:nvSpPr>
          <p:cNvPr id="26" name="Shape 23"/>
          <p:cNvSpPr/>
          <p:nvPr/>
        </p:nvSpPr>
        <p:spPr>
          <a:xfrm>
            <a:off x="571500" y="4368012"/>
            <a:ext cx="8001000" cy="571500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Text 24"/>
          <p:cNvSpPr/>
          <p:nvPr/>
        </p:nvSpPr>
        <p:spPr>
          <a:xfrm>
            <a:off x="571500" y="4368012"/>
            <a:ext cx="8001000" cy="571500"/>
          </a:xfrm>
          <a:prstGeom prst="rect">
            <a:avLst/>
          </a:prstGeom>
          <a:noFill/>
          <a:ln/>
        </p:spPr>
        <p:txBody>
          <a:bodyPr wrap="square" lIns="212598" tIns="212598" rIns="212598" bIns="212598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Las decisiones humanas operan sobre </a:t>
            </a:r>
            <a:r>
              <a:rPr lang="en-US" sz="1090" b="1" dirty="0">
                <a:solidFill>
                  <a:srgbClr val="DC8060"/>
                </a:solidFill>
              </a:rPr>
              <a:t>atajos mentales</a:t>
            </a:r>
            <a:r>
              <a:rPr lang="en-US" sz="1090" b="1" dirty="0">
                <a:solidFill>
                  <a:srgbClr val="FFFFFF"/>
                </a:solidFill>
              </a:rPr>
              <a:t>, no sobre cálculos racionales puros.</a:t>
            </a:r>
            <a:endParaRPr lang="en-US" sz="1090" dirty="0"/>
          </a:p>
        </p:txBody>
      </p:sp>
      <p:pic>
        <p:nvPicPr>
          <p:cNvPr id="28" name="Imagen 27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A3249A1D-E37F-F9F5-11F9-9B5F8738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09" y="599509"/>
            <a:ext cx="3740728" cy="13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0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ontserra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ontserra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19E92BD-74F2-4FB8-B5CE-D436735EC975}">
  <we:reference id="wa200010001" version="1.0.0.0" store="en-US" storeType="OMEX"/>
  <we:alternateReferences>
    <we:reference id="wa200010001" version="1.0.0.0" store="en-US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836</Words>
  <Application>Microsoft Office PowerPoint</Application>
  <PresentationFormat>Presentación en pantalla (16:9)</PresentationFormat>
  <Paragraphs>142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0" baseType="lpstr"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Sergio LG</cp:lastModifiedBy>
  <cp:revision>11</cp:revision>
  <dcterms:created xsi:type="dcterms:W3CDTF">2026-02-15T06:14:52Z</dcterms:created>
  <dcterms:modified xsi:type="dcterms:W3CDTF">2026-02-15T06:48:32Z</dcterms:modified>
</cp:coreProperties>
</file>